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59" r:id="rId7"/>
    <p:sldId id="264" r:id="rId8"/>
    <p:sldId id="260" r:id="rId9"/>
    <p:sldId id="265" r:id="rId10"/>
    <p:sldId id="266" r:id="rId11"/>
    <p:sldId id="258" r:id="rId12"/>
    <p:sldId id="267" r:id="rId1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1470025"/>
          </a:xfrm>
        </p:spPr>
        <p:txBody>
          <a:bodyPr/>
          <a:lstStyle>
            <a:lvl1pPr>
              <a:defRPr b="1" baseline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Tahoma" pitchFamily="34" charset="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428760"/>
          </a:xfrm>
        </p:spPr>
        <p:txBody>
          <a:bodyPr/>
          <a:lstStyle>
            <a:lvl1pPr marL="0" indent="0" algn="ctr">
              <a:buNone/>
              <a:defRPr b="1" cap="none" spc="0">
                <a:ln w="19050">
                  <a:solidFill>
                    <a:srgbClr val="0C3226"/>
                  </a:solidFill>
                </a:ln>
                <a:solidFill>
                  <a:schemeClr val="bg1"/>
                </a:solidFill>
                <a:effectLst/>
                <a:latin typeface="+mn-lt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3226"/>
                </a:solidFill>
              </a:defRPr>
            </a:lvl1pPr>
          </a:lstStyle>
          <a:p>
            <a:fld id="{141C67A7-E097-47ED-98AF-BA7ACA3422A4}" type="datetimeFigureOut">
              <a:rPr lang="zh-TW" altLang="en-US" smtClean="0"/>
              <a:t>2016/3/8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0C3226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C3226"/>
                </a:solidFill>
              </a:defRPr>
            </a:lvl1pPr>
          </a:lstStyle>
          <a:p>
            <a:fld id="{387BD676-002F-49B4-975E-3DFEA0A1E75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 baseline="0">
          <a:ln w="19050">
            <a:solidFill>
              <a:schemeClr val="bg1"/>
            </a:solidFill>
          </a:ln>
          <a:solidFill>
            <a:srgbClr val="00133A"/>
          </a:solidFill>
          <a:effectLst/>
          <a:latin typeface="+mj-lt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_ux7Jf2i6Q&amp;list=PLf2VRok0uRO1GzrXmOKLlu4vCQyViHlvX&amp;index=18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31461;&#35433;&#23531;&#20316;.pp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31461;&#35433;&#20223;&#20316;.docx" TargetMode="External"/><Relationship Id="rId2" Type="http://schemas.openxmlformats.org/officeDocument/2006/relationships/hyperlink" Target="&#23110;&#23057;&#35433;&#36335;&#30340;&#35498;&#26126;.doc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7200" dirty="0" smtClean="0">
                <a:ea typeface="金梅流行書" panose="02010609000101010101" pitchFamily="49" charset="-120"/>
              </a:rPr>
              <a:t>婆娑詩路</a:t>
            </a:r>
            <a:r>
              <a:rPr lang="zh-TW" altLang="en-US" sz="7200" dirty="0" smtClean="0">
                <a:latin typeface="新細明體"/>
                <a:ea typeface="金梅流行書" panose="02010609000101010101" pitchFamily="49" charset="-120"/>
              </a:rPr>
              <a:t>˙</a:t>
            </a:r>
            <a:r>
              <a:rPr lang="zh-TW" altLang="en-US" sz="7200" dirty="0" smtClean="0">
                <a:ea typeface="金梅流行書" panose="02010609000101010101" pitchFamily="49" charset="-120"/>
              </a:rPr>
              <a:t>再現風華</a:t>
            </a:r>
            <a:endParaRPr lang="zh-TW" altLang="en-US" sz="7200" dirty="0">
              <a:ea typeface="金梅流行書" panose="0201060900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4000" b="0" dirty="0" smtClean="0">
                <a:solidFill>
                  <a:schemeClr val="tx1"/>
                </a:solidFill>
                <a:ea typeface="金梅新毛筆顏楷" panose="02010609000101010101" pitchFamily="49" charset="-120"/>
              </a:rPr>
              <a:t>三年級團隊</a:t>
            </a:r>
            <a:endParaRPr lang="zh-TW" altLang="en-US" sz="4000" b="0" dirty="0">
              <a:solidFill>
                <a:schemeClr val="tx1"/>
              </a:solidFill>
              <a:ea typeface="金梅新毛筆顏楷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9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教學重點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活動三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en-US" altLang="zh-TW" sz="4000" dirty="0" smtClean="0"/>
              <a:t>1</a:t>
            </a:r>
            <a:r>
              <a:rPr lang="zh-TW" altLang="en-US" sz="4000" dirty="0" smtClean="0"/>
              <a:t>、能</a:t>
            </a:r>
            <a:r>
              <a:rPr lang="zh-TW" altLang="en-US" sz="4000" dirty="0"/>
              <a:t>正確、流暢、有感情的朗讀</a:t>
            </a:r>
            <a:r>
              <a:rPr lang="zh-TW" altLang="en-US" sz="4000" dirty="0" smtClean="0"/>
              <a:t>。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2</a:t>
            </a:r>
            <a:r>
              <a:rPr lang="zh-TW" altLang="en-US" sz="4000" dirty="0" smtClean="0"/>
              <a:t>、先</a:t>
            </a:r>
            <a:r>
              <a:rPr lang="zh-TW" altLang="en-US" sz="4000" dirty="0"/>
              <a:t>在教室練習（個人和團體）</a:t>
            </a:r>
            <a:r>
              <a:rPr lang="zh-TW" altLang="en-US" sz="4000" dirty="0" smtClean="0"/>
              <a:t>，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zh-TW" altLang="en-US" sz="4000" dirty="0" smtClean="0"/>
              <a:t>     再</a:t>
            </a:r>
            <a:r>
              <a:rPr lang="zh-TW" altLang="en-US" sz="4000" dirty="0"/>
              <a:t>移往婆娑詩路表演。</a:t>
            </a:r>
          </a:p>
          <a:p>
            <a:endParaRPr lang="en-US" altLang="zh-TW" sz="4000" dirty="0" smtClean="0"/>
          </a:p>
          <a:p>
            <a:pPr marL="0" indent="0">
              <a:buNone/>
            </a:pP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17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期盼成果</a:t>
            </a:r>
            <a:endParaRPr lang="zh-TW" altLang="en-US" sz="6000" dirty="0"/>
          </a:p>
        </p:txBody>
      </p:sp>
      <p:sp>
        <p:nvSpPr>
          <p:cNvPr id="17" name="內容版面配置區 16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www.youtube.com/watch?v=y_ux7Jf2i6Q&amp;list=PLf2VRok0uRO1GzrXmOKLlu4vCQyViHlvX&amp;index=18</a:t>
            </a:r>
            <a:endParaRPr lang="en-US" altLang="zh-TW" dirty="0" smtClean="0"/>
          </a:p>
          <a:p>
            <a:r>
              <a:rPr lang="zh-TW" altLang="en-US" b="1" dirty="0"/>
              <a:t>飛閱文學地景</a:t>
            </a:r>
            <a:r>
              <a:rPr lang="en-US" altLang="zh-TW" b="1" dirty="0"/>
              <a:t>Ⅲ Ep 12 - </a:t>
            </a:r>
            <a:r>
              <a:rPr lang="zh-TW" altLang="en-US" b="1" dirty="0"/>
              <a:t>少年池上 蔣勳</a:t>
            </a:r>
          </a:p>
        </p:txBody>
      </p:sp>
    </p:spTree>
    <p:extLst>
      <p:ext uri="{BB962C8B-B14F-4D97-AF65-F5344CB8AC3E}">
        <p14:creationId xmlns:p14="http://schemas.microsoft.com/office/powerpoint/2010/main" val="3435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zh-TW" altLang="en-US" sz="10000" dirty="0"/>
              <a:t>感謝</a:t>
            </a:r>
            <a:r>
              <a:rPr lang="zh-TW" altLang="en-US" sz="10000" dirty="0" smtClean="0"/>
              <a:t>聆聽</a:t>
            </a:r>
            <a:endParaRPr lang="zh-TW" altLang="en-US" sz="10000" dirty="0"/>
          </a:p>
        </p:txBody>
      </p:sp>
    </p:spTree>
    <p:extLst>
      <p:ext uri="{BB962C8B-B14F-4D97-AF65-F5344CB8AC3E}">
        <p14:creationId xmlns:p14="http://schemas.microsoft.com/office/powerpoint/2010/main" val="7340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起心動念</a:t>
            </a:r>
            <a:endParaRPr lang="zh-TW" altLang="en-US" sz="60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2776"/>
            <a:ext cx="2952328" cy="5248584"/>
          </a:xfrm>
        </p:spPr>
      </p:pic>
    </p:spTree>
    <p:extLst>
      <p:ext uri="{BB962C8B-B14F-4D97-AF65-F5344CB8AC3E}">
        <p14:creationId xmlns:p14="http://schemas.microsoft.com/office/powerpoint/2010/main" val="41537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起心動念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zh-TW" altLang="en-US" sz="4000" b="1" dirty="0"/>
              <a:t>曾經，校門口的小葉欖仁林道有個極有意境的名字──婆娑詩路，走道上鑲嵌著刻有詩句的石板，但是因為時代更迭、地磚翻修，所以漸漸讓人遺忘，慶幸的是小葉欖仁樹依舊挺立，並且仍然隨著四季的變化而丰姿萬千。</a:t>
            </a:r>
          </a:p>
        </p:txBody>
      </p:sp>
    </p:spTree>
    <p:extLst>
      <p:ext uri="{BB962C8B-B14F-4D97-AF65-F5344CB8AC3E}">
        <p14:creationId xmlns:p14="http://schemas.microsoft.com/office/powerpoint/2010/main" val="353100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起心動念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algn="just"/>
            <a:r>
              <a:rPr lang="zh-TW" altLang="en-US" sz="4000" b="1" dirty="0"/>
              <a:t>這是學校的門面，是許多過路客對於西松國小的第一印象，而大部分的孩子在就學期間也來回千百次，所以他們應該對這林道更有感覺。</a:t>
            </a:r>
          </a:p>
        </p:txBody>
      </p:sp>
    </p:spTree>
    <p:extLst>
      <p:ext uri="{BB962C8B-B14F-4D97-AF65-F5344CB8AC3E}">
        <p14:creationId xmlns:p14="http://schemas.microsoft.com/office/powerpoint/2010/main" val="16329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起心動念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zh-TW" altLang="en-US" sz="4000" b="1" dirty="0"/>
              <a:t> 因此我們想藉由引領孩子去徜徉其間、去觀察小葉欖仁樹與周遭的花草，再指導孩子將所見所聞所思所感寫下──以童詩的形式，甚至在春天來臨綠葉滋長時，在樹下朗誦詩句讚嘆世間美好，讓「婆娑詩路」再現風華。</a:t>
            </a:r>
          </a:p>
        </p:txBody>
      </p:sp>
    </p:spTree>
    <p:extLst>
      <p:ext uri="{BB962C8B-B14F-4D97-AF65-F5344CB8AC3E}">
        <p14:creationId xmlns:p14="http://schemas.microsoft.com/office/powerpoint/2010/main" val="6142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>
                <a:ln w="19050">
                  <a:solidFill>
                    <a:prstClr val="white"/>
                  </a:solidFill>
                </a:ln>
              </a:rPr>
              <a:t>起心動念</a:t>
            </a:r>
            <a:endParaRPr lang="zh-TW" altLang="en-US" dirty="0"/>
          </a:p>
        </p:txBody>
      </p:sp>
      <p:pic>
        <p:nvPicPr>
          <p:cNvPr id="4" name="DSCN075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38128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課程架構</a:t>
            </a:r>
            <a:endParaRPr lang="zh-TW" altLang="en-US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8" y="1340768"/>
            <a:ext cx="8536032" cy="536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23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教學重點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活動一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en-US" altLang="zh-TW" sz="4000" dirty="0"/>
              <a:t>1</a:t>
            </a:r>
            <a:r>
              <a:rPr lang="zh-TW" altLang="en-US" sz="4000" dirty="0" smtClean="0"/>
              <a:t>、何謂</a:t>
            </a:r>
            <a:r>
              <a:rPr lang="zh-TW" altLang="en-US" sz="4000" dirty="0"/>
              <a:t>童</a:t>
            </a:r>
            <a:r>
              <a:rPr lang="zh-TW" altLang="en-US" sz="4000" dirty="0" smtClean="0"/>
              <a:t>詩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2</a:t>
            </a:r>
            <a:r>
              <a:rPr lang="zh-TW" altLang="en-US" sz="4000" dirty="0" smtClean="0"/>
              <a:t>、寫</a:t>
            </a:r>
            <a:r>
              <a:rPr lang="zh-TW" altLang="en-US" sz="4000" dirty="0"/>
              <a:t>童詩前要具備的</a:t>
            </a:r>
            <a:r>
              <a:rPr lang="zh-TW" altLang="en-US" sz="4000" dirty="0" smtClean="0"/>
              <a:t>概念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3</a:t>
            </a:r>
            <a:r>
              <a:rPr lang="zh-TW" altLang="en-US" sz="4000" dirty="0" smtClean="0"/>
              <a:t>、寫</a:t>
            </a:r>
            <a:r>
              <a:rPr lang="zh-TW" altLang="en-US" sz="4000" dirty="0"/>
              <a:t>童詩的方法</a:t>
            </a:r>
          </a:p>
          <a:p>
            <a:r>
              <a:rPr lang="zh-TW" altLang="en-US" sz="4000" dirty="0" smtClean="0">
                <a:hlinkClick r:id="rId2" action="ppaction://hlinkpres?slideindex=1&amp;slidetitle="/>
              </a:rPr>
              <a:t>教學簡報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865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/>
              <a:t>教學重點</a:t>
            </a:r>
            <a:endParaRPr lang="zh-TW" altLang="en-US" sz="6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活動二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r>
              <a:rPr lang="en-US" altLang="zh-TW" sz="4000" dirty="0"/>
              <a:t>1</a:t>
            </a:r>
            <a:r>
              <a:rPr lang="zh-TW" altLang="en-US" sz="4000" dirty="0" smtClean="0"/>
              <a:t>、認識</a:t>
            </a:r>
            <a:r>
              <a:rPr lang="zh-TW" altLang="en-US" sz="4000" dirty="0"/>
              <a:t>「婆娑詩路</a:t>
            </a:r>
            <a:r>
              <a:rPr lang="zh-TW" altLang="en-US" sz="4000" dirty="0" smtClean="0"/>
              <a:t>」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2</a:t>
            </a:r>
            <a:r>
              <a:rPr lang="zh-TW" altLang="en-US" sz="4000" dirty="0" smtClean="0"/>
              <a:t>、童</a:t>
            </a:r>
            <a:r>
              <a:rPr lang="zh-TW" altLang="en-US" sz="4000" dirty="0"/>
              <a:t>詩</a:t>
            </a:r>
            <a:r>
              <a:rPr lang="zh-TW" altLang="en-US" sz="4000" dirty="0" smtClean="0"/>
              <a:t>範例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3</a:t>
            </a:r>
            <a:r>
              <a:rPr lang="zh-TW" altLang="en-US" sz="4000" dirty="0" smtClean="0"/>
              <a:t>、童</a:t>
            </a:r>
            <a:r>
              <a:rPr lang="zh-TW" altLang="en-US" sz="4000" dirty="0"/>
              <a:t>詩仿作─</a:t>
            </a:r>
            <a:r>
              <a:rPr lang="zh-TW" altLang="en-US" sz="4000" dirty="0" smtClean="0"/>
              <a:t>─</a:t>
            </a:r>
            <a:r>
              <a:rPr lang="en-US" altLang="zh-TW" sz="4000" dirty="0" smtClean="0"/>
              <a:t/>
            </a:r>
            <a:br>
              <a:rPr lang="en-US" altLang="zh-TW" sz="4000" dirty="0" smtClean="0"/>
            </a:br>
            <a:r>
              <a:rPr lang="en-US" altLang="zh-TW" sz="4000" dirty="0" smtClean="0"/>
              <a:t>     </a:t>
            </a:r>
            <a:r>
              <a:rPr lang="zh-TW" altLang="en-US" sz="4000" dirty="0" smtClean="0"/>
              <a:t>為</a:t>
            </a:r>
            <a:r>
              <a:rPr lang="zh-TW" altLang="en-US" sz="4000" dirty="0"/>
              <a:t>「婆娑詩路」寫一首童</a:t>
            </a:r>
            <a:r>
              <a:rPr lang="zh-TW" altLang="en-US" sz="4000" dirty="0" smtClean="0"/>
              <a:t>詩</a:t>
            </a:r>
            <a:endParaRPr lang="en-US" altLang="zh-TW" sz="4000" dirty="0" smtClean="0"/>
          </a:p>
          <a:p>
            <a:r>
              <a:rPr lang="zh-TW" altLang="en-US" sz="4000" dirty="0">
                <a:hlinkClick r:id="rId2" action="ppaction://hlinkfile"/>
              </a:rPr>
              <a:t>婆娑詩路的</a:t>
            </a:r>
            <a:r>
              <a:rPr lang="zh-TW" altLang="en-US" sz="4000" dirty="0" smtClean="0">
                <a:hlinkClick r:id="rId2" action="ppaction://hlinkfile"/>
              </a:rPr>
              <a:t>說明</a:t>
            </a:r>
            <a:endParaRPr lang="en-US" altLang="zh-TW" sz="4000" dirty="0" smtClean="0"/>
          </a:p>
          <a:p>
            <a:r>
              <a:rPr lang="zh-TW" altLang="en-US" sz="4000" dirty="0" smtClean="0">
                <a:hlinkClick r:id="rId3" action="ppaction://hlinkfile"/>
              </a:rPr>
              <a:t>童詩仿作學習單</a:t>
            </a:r>
            <a:endParaRPr lang="en-US" altLang="zh-TW" sz="4000" dirty="0" smtClean="0"/>
          </a:p>
          <a:p>
            <a:pPr marL="0" indent="0">
              <a:buNone/>
            </a:pP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020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29">
  <a:themeElements>
    <a:clrScheme name="包巾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佈景主題29</Template>
  <TotalTime>69</TotalTime>
  <Words>233</Words>
  <Application>Microsoft Office PowerPoint</Application>
  <PresentationFormat>如螢幕大小 (4:3)</PresentationFormat>
  <Paragraphs>24</Paragraphs>
  <Slides>12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3" baseType="lpstr">
      <vt:lpstr>佈景主題29</vt:lpstr>
      <vt:lpstr>婆娑詩路˙再現風華</vt:lpstr>
      <vt:lpstr>起心動念</vt:lpstr>
      <vt:lpstr>起心動念</vt:lpstr>
      <vt:lpstr>起心動念</vt:lpstr>
      <vt:lpstr>起心動念</vt:lpstr>
      <vt:lpstr>起心動念</vt:lpstr>
      <vt:lpstr>課程架構</vt:lpstr>
      <vt:lpstr>教學重點</vt:lpstr>
      <vt:lpstr>教學重點</vt:lpstr>
      <vt:lpstr>教學重點</vt:lpstr>
      <vt:lpstr>期盼成果</vt:lpstr>
      <vt:lpstr>感謝聆聽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婆娑詩路˙再現風華</dc:title>
  <dc:creator>mingtse</dc:creator>
  <cp:lastModifiedBy>mingtse</cp:lastModifiedBy>
  <cp:revision>8</cp:revision>
  <dcterms:created xsi:type="dcterms:W3CDTF">2016-03-08T08:59:23Z</dcterms:created>
  <dcterms:modified xsi:type="dcterms:W3CDTF">2016-03-08T10:08:52Z</dcterms:modified>
</cp:coreProperties>
</file>